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3" r:id="rId4"/>
    <p:sldId id="260" r:id="rId5"/>
    <p:sldId id="264" r:id="rId6"/>
    <p:sldId id="258" r:id="rId7"/>
    <p:sldId id="257" r:id="rId8"/>
    <p:sldId id="259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575"/>
  </p:normalViewPr>
  <p:slideViewPr>
    <p:cSldViewPr snapToGrid="0">
      <p:cViewPr varScale="1">
        <p:scale>
          <a:sx n="85" d="100"/>
          <a:sy n="85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5B059-5338-F841-A819-DA17E875F5EF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8A079-19F3-894D-9CD1-C7BEFF00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3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8A079-19F3-894D-9CD1-C7BEFF0051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4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2ABC4-3F4B-4E8A-5F1E-B4F95B29D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4D0C9-2783-6A88-5E7F-294D8DCCC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A45C-0530-7373-A2FC-B86F05A2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0004-4DA8-3348-A692-809BF23E728A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D2C3B-9A1D-F305-539D-A2405C1C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B87FF-EBE7-D9E7-4A56-CCFE2A39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7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4D7C-409F-EA81-7900-42FAACD38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B838B-F2E8-E095-1D2C-0B76DFD5E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FDA50-C844-AF30-57E6-0DE7A345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98A6D-0052-8840-B22D-35AC8D9735C7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5F31E-ED83-2FBB-32EB-0297A37DE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963ED-63BD-97B6-6E30-8B06236B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4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17A37-5EF9-B32D-CF33-89B8CD75D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7C972-7614-3D65-A952-450417600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C4952-64BB-873F-D3D5-E49C545B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D9B67-F866-0E4C-B118-016A69F138DA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8EB2C-6850-4170-9775-682FEFDA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BD04C-6799-476B-F854-1D0A0322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9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7886-86A9-3367-D4F8-1F97C80F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12EED-A472-9B99-E0E8-B7C9A5101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8DA50-76CB-6DCA-EE49-B76EA62B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8A0D-495A-AE47-B304-A70DB2659E4F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14BC1-A685-4E47-44CD-FE71AFC9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E0715-0C11-3180-2BD4-798C878F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7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75D31-31D3-61E3-A183-9F6E3A8D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56578-F580-EE58-FB9C-9CB90C76C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7B519-24B0-2D59-1AC3-F896D0D2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7170-0A29-B349-8F06-307F2CC7F2C6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EDD67-BF81-9D25-EA8C-23968813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59903-4FB5-D14B-3A62-FF134270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8AF76-28F8-30FD-CD9E-2136561A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6948-54B5-D71D-D38F-8C83FBA8D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A1F6B-21E7-4D53-D6C7-9B8FB22A2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9A0AF-4B14-582B-7861-8AB8CB07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0992-3CB8-3D47-BF8E-D56C0075EA8E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DB2BF-5AAE-B54C-F13B-84C1543B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56A4B-C52B-8131-9501-2AF433C3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71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4B08-8CE0-E4F4-2DFC-9D245DFB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5B8F3-AD78-2A5D-3224-E334292AC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CFDD9-6C79-4441-0F8B-4A75895E0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04FF3B-E69A-A5C2-6FDA-98CE91F99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B41230-B838-EBEC-AC98-6C5D34457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FF14B0-E36C-6FB2-EFFB-1E9F3856E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028DF-89BD-E740-9583-AA6869C47007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7ABAB-E0FF-871B-ABEE-7C4B923C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9F504-3F83-E24A-4124-8510B758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0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75C0-C634-4628-42BF-750973BF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7744C-B97F-2BF3-A0E4-137E1AE0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BE69-6F18-864E-A559-DD95CA2C07D4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FFA11-FBD5-F7DA-4A6D-870101CB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3521E-AC4B-F913-469E-5C5C5680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9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44429-585A-D3C0-E49A-AB77075CC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A083-B179-C040-A165-2034C6D155D7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A6C7D-4147-D801-2684-EB5DAA79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CA368-5B18-5396-9949-0E4FA3BF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9FBA-8B85-D646-9A94-8CFB85C0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93708-1812-C127-6417-4DF9DF6E9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76D4F-0C48-6292-90C7-AE3241082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7C27E-F75A-B597-9448-93A933FE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2397-E57C-7A41-AA5A-290AD1A24502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8BAFB-6EEE-ED83-5AAE-3CD0A7DF5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CE199-71FE-1B39-2FA6-C33A55C88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8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CCC2-C826-8410-5EC5-5185E94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83B11B-DFA0-5EE3-2FE2-9878B0BBB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46774-790F-1731-C5FE-5EC7496CB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7D678-FD91-314A-9ACD-6ADBD78A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43DA-E162-4A4A-8586-222EFC381C1E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B1BF9-D5BE-78E0-F504-6873438B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F0361-FA4A-6FC9-369E-9E80BEC7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8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83AD7-B90E-24E6-A8D4-E0FAA4E3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3A5ED-AC67-6878-2F32-019F8CEDB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94283-BD6C-2A76-E12A-B1A426AAB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B416-312C-174B-81C0-679162E17B7C}" type="datetime1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2D9D3-BC2D-A471-6032-B878741B9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193F0-86FC-848C-6419-B828A4601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0E14F-0832-3F49-9DDF-6D0DE6DC08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3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8AEE-D704-5800-102C-789BBFBCD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44" y="406400"/>
            <a:ext cx="11430000" cy="666496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Understanding Meteor Ablation in the Atmosphere of Venus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D4777-8AF0-E7EA-C8BC-983D32669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544" y="1072896"/>
            <a:ext cx="11106912" cy="40233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Claire H. Blaske, Joseph G. O’Rourke</a:t>
            </a:r>
          </a:p>
        </p:txBody>
      </p:sp>
      <p:pic>
        <p:nvPicPr>
          <p:cNvPr id="4" name="Picture 3" descr="A picture containing device&#10;&#10;Description automatically generated">
            <a:extLst>
              <a:ext uri="{FF2B5EF4-FFF2-40B4-BE49-F238E27FC236}">
                <a16:creationId xmlns:a16="http://schemas.microsoft.com/office/drawing/2014/main" id="{13913885-E213-C8EC-47CC-06BF92ED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6621"/>
            <a:ext cx="1191247" cy="1226984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106F436-F329-E3F6-C35D-576B052A8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761" y="5749622"/>
            <a:ext cx="3550260" cy="1053983"/>
          </a:xfrm>
          <a:prstGeom prst="rect">
            <a:avLst/>
          </a:prstGeom>
        </p:spPr>
      </p:pic>
      <p:pic>
        <p:nvPicPr>
          <p:cNvPr id="6" name="Picture 4" descr="Symbols of NASA | NASA">
            <a:extLst>
              <a:ext uri="{FF2B5EF4-FFF2-40B4-BE49-F238E27FC236}">
                <a16:creationId xmlns:a16="http://schemas.microsoft.com/office/drawing/2014/main" id="{89251CE6-94C7-2A12-E166-26ECDC235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8" y="5496188"/>
            <a:ext cx="2666875" cy="13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4C663F89-C9E3-9539-317D-42DE4801A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845" y="1503106"/>
            <a:ext cx="5497398" cy="38868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F8CC9A-B8BE-ADBD-5F5C-EC1CE974298A}"/>
              </a:ext>
            </a:extLst>
          </p:cNvPr>
          <p:cNvSpPr/>
          <p:nvPr/>
        </p:nvSpPr>
        <p:spPr>
          <a:xfrm>
            <a:off x="6410151" y="6434273"/>
            <a:ext cx="3050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Credit: JAXA/Akihir Ikeshita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D27367-E37F-3F5E-A55A-9AE0B05D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3072" y="6356350"/>
            <a:ext cx="490728" cy="365125"/>
          </a:xfrm>
        </p:spPr>
        <p:txBody>
          <a:bodyPr/>
          <a:lstStyle/>
          <a:p>
            <a:fld id="{5940E14F-0832-3F49-9DDF-6D0DE6DC08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6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B9B6-90A4-62F7-586F-34E0B00A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DFF09-2482-496E-63DA-E780C677F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Determining the fraction of optical energy in the LAC filter near 777 nm means we can more accurately predict the frequency of bolides ablating at Venus</a:t>
            </a:r>
          </a:p>
          <a:p>
            <a:r>
              <a:rPr lang="en-US" sz="3600" dirty="0">
                <a:solidFill>
                  <a:schemeClr val="bg1"/>
                </a:solidFill>
              </a:rPr>
              <a:t>Meteors might masquerade as lightning in the upper atmosphere of Venus, above the clouds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</a:rPr>
              <a:t>Acknowledgements: Thank you to my mentor for assistance with this  	project, and to the ASU/NASA Space Grant for funding this research.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CCEDA-60B2-4E27-41A0-9890BDE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2FE9C872-256B-D761-4E8B-F10E6C935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6621"/>
            <a:ext cx="1191247" cy="12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6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B9B6-90A4-62F7-586F-34E0B00A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Lightning on Planetary Bodies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CCEDA-60B2-4E27-41A0-9890BDE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Daytime lightning on Saturn seen by Cassini spacecraft.">
            <a:extLst>
              <a:ext uri="{FF2B5EF4-FFF2-40B4-BE49-F238E27FC236}">
                <a16:creationId xmlns:a16="http://schemas.microsoft.com/office/drawing/2014/main" id="{9C568AD5-E660-FC4B-9370-B581AE921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20" y="1690688"/>
            <a:ext cx="5869959" cy="19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04C858-40A7-3E7D-21E3-0354F0B60BB3}"/>
              </a:ext>
            </a:extLst>
          </p:cNvPr>
          <p:cNvSpPr/>
          <p:nvPr/>
        </p:nvSpPr>
        <p:spPr>
          <a:xfrm>
            <a:off x="7868248" y="3653456"/>
            <a:ext cx="3677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Credit: NASA/JPL-Caltech/SSI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Multiple cloud to ground and cloud to cloud lightning strokes.">
            <a:extLst>
              <a:ext uri="{FF2B5EF4-FFF2-40B4-BE49-F238E27FC236}">
                <a16:creationId xmlns:a16="http://schemas.microsoft.com/office/drawing/2014/main" id="{B0F3FCEF-5359-914D-CBED-E0B48CFF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4400"/>
            <a:ext cx="38100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401620-4263-848E-AA8A-58F11D7C63DD}"/>
              </a:ext>
            </a:extLst>
          </p:cNvPr>
          <p:cNvSpPr/>
          <p:nvPr/>
        </p:nvSpPr>
        <p:spPr>
          <a:xfrm>
            <a:off x="1484579" y="4673600"/>
            <a:ext cx="3163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Credit: NOAA Photo Library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98AD35B0-6ACB-D1E4-9D75-2147394B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26" y="4038507"/>
            <a:ext cx="4648198" cy="232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745355-312B-E089-40D7-627ADB6608AC}"/>
              </a:ext>
            </a:extLst>
          </p:cNvPr>
          <p:cNvSpPr/>
          <p:nvPr/>
        </p:nvSpPr>
        <p:spPr>
          <a:xfrm>
            <a:off x="6018333" y="6378325"/>
            <a:ext cx="3566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Credit: @VitkusJustinas , Twitter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device&#10;&#10;Description automatically generated">
            <a:extLst>
              <a:ext uri="{FF2B5EF4-FFF2-40B4-BE49-F238E27FC236}">
                <a16:creationId xmlns:a16="http://schemas.microsoft.com/office/drawing/2014/main" id="{0F7E00C9-6B78-20BF-121A-39DCD3CF1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76621"/>
            <a:ext cx="1191247" cy="12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B9B6-90A4-62F7-586F-34E0B00A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 Spy… A Lightning Flash?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DFF09-2482-496E-63DA-E780C677F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Several missions have tried to detect lightning at Venus</a:t>
            </a:r>
          </a:p>
          <a:p>
            <a:r>
              <a:rPr lang="en-US" dirty="0">
                <a:solidFill>
                  <a:schemeClr val="bg1"/>
                </a:solidFill>
              </a:rPr>
              <a:t>Two searches, done by the Akatsuki mission and at Mt. Bigelow, have recorded optical flashes - 8 in total.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CCEDA-60B2-4E27-41A0-9890BDE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1C53E7D5-6087-9EDC-13A5-FA5BF34B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6621"/>
            <a:ext cx="1191247" cy="1226984"/>
          </a:xfrm>
          <a:prstGeom prst="rect">
            <a:avLst/>
          </a:prstGeom>
        </p:spPr>
      </p:pic>
      <p:pic>
        <p:nvPicPr>
          <p:cNvPr id="4102" name="Picture 6" descr="Wavelengths obserbed by Akatsuki's instruments">
            <a:extLst>
              <a:ext uri="{FF2B5EF4-FFF2-40B4-BE49-F238E27FC236}">
                <a16:creationId xmlns:a16="http://schemas.microsoft.com/office/drawing/2014/main" id="{4913B8A1-AFC6-CA63-47DB-745CB45F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6" y="3235895"/>
            <a:ext cx="7211348" cy="338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4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B9B6-90A4-62F7-586F-34E0B00A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Excited Oxygen Triplet = &lt;1% of Blackbody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CCEDA-60B2-4E27-41A0-9890BDE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940E14F-0832-3F49-9DDF-6D0DE6DC085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8E4FE164-A0AD-E729-D4DF-46DB57AB9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6621"/>
            <a:ext cx="1191247" cy="1226984"/>
          </a:xfrm>
          <a:prstGeom prst="rect">
            <a:avLst/>
          </a:prstGeom>
        </p:spPr>
      </p:pic>
      <p:pic>
        <p:nvPicPr>
          <p:cNvPr id="23" name="Picture 22" descr="Chart, diagram&#10;&#10;Description automatically generated">
            <a:extLst>
              <a:ext uri="{FF2B5EF4-FFF2-40B4-BE49-F238E27FC236}">
                <a16:creationId xmlns:a16="http://schemas.microsoft.com/office/drawing/2014/main" id="{8E28D1E0-5E71-237E-90B0-49D30FC50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344" y="1690688"/>
            <a:ext cx="6607312" cy="427486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FEE29A9-95AE-7D7A-D774-5862D27AE2C4}"/>
              </a:ext>
            </a:extLst>
          </p:cNvPr>
          <p:cNvSpPr/>
          <p:nvPr/>
        </p:nvSpPr>
        <p:spPr>
          <a:xfrm>
            <a:off x="2792344" y="1690688"/>
            <a:ext cx="6607312" cy="4274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B4495C-5798-C61E-76BC-D26209EBE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82" y="1678331"/>
            <a:ext cx="6080724" cy="43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B9B6-90A4-62F7-586F-34E0B00AE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645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~1-2 kg Meteors Do Not Emit as Blackbodies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CCEDA-60B2-4E27-41A0-9890BDE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 descr="Chart, diagram&#10;&#10;Description automatically generated">
            <a:extLst>
              <a:ext uri="{FF2B5EF4-FFF2-40B4-BE49-F238E27FC236}">
                <a16:creationId xmlns:a16="http://schemas.microsoft.com/office/drawing/2014/main" id="{31CC3CA5-347B-4750-8BF7-BDB12B210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344" y="1690688"/>
            <a:ext cx="6607312" cy="4274864"/>
          </a:xfrm>
          <a:prstGeom prst="rect">
            <a:avLst/>
          </a:prstGeom>
        </p:spPr>
      </p:pic>
      <p:pic>
        <p:nvPicPr>
          <p:cNvPr id="9" name="Picture 8" descr="A picture containing device&#10;&#10;Description automatically generated">
            <a:extLst>
              <a:ext uri="{FF2B5EF4-FFF2-40B4-BE49-F238E27FC236}">
                <a16:creationId xmlns:a16="http://schemas.microsoft.com/office/drawing/2014/main" id="{FEF9F53B-94F2-8320-4B64-1668FFEBE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6621"/>
            <a:ext cx="1191247" cy="12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5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B9B6-90A4-62F7-586F-34E0B00A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Determining Energy - </a:t>
            </a:r>
            <a:r>
              <a:rPr lang="en-US" i="1" dirty="0">
                <a:solidFill>
                  <a:schemeClr val="bg1"/>
                </a:solidFill>
              </a:rPr>
              <a:t>f</a:t>
            </a:r>
            <a:r>
              <a:rPr lang="en-US" i="1" baseline="-25000" dirty="0">
                <a:solidFill>
                  <a:schemeClr val="bg1"/>
                </a:solidFill>
              </a:rPr>
              <a:t>OI</a:t>
            </a:r>
            <a:r>
              <a:rPr lang="en-US" dirty="0">
                <a:solidFill>
                  <a:schemeClr val="bg1"/>
                </a:solidFill>
              </a:rPr>
              <a:t>  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CCEDA-60B2-4E27-41A0-9890BDE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E1462734-8CEB-5776-C3D2-203227AD1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6621"/>
            <a:ext cx="1191247" cy="12269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F604F6-4D78-7121-EDA1-1ABB400D00EC}"/>
              </a:ext>
            </a:extLst>
          </p:cNvPr>
          <p:cNvSpPr txBox="1"/>
          <p:nvPr/>
        </p:nvSpPr>
        <p:spPr>
          <a:xfrm>
            <a:off x="2528843" y="1964495"/>
            <a:ext cx="171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Velocity</a:t>
            </a:r>
          </a:p>
        </p:txBody>
      </p:sp>
      <p:pic>
        <p:nvPicPr>
          <p:cNvPr id="20" name="Graphic 19" descr="Comet with solid fill">
            <a:extLst>
              <a:ext uri="{FF2B5EF4-FFF2-40B4-BE49-F238E27FC236}">
                <a16:creationId xmlns:a16="http://schemas.microsoft.com/office/drawing/2014/main" id="{D5471A80-DA82-A5EC-7B15-32076045F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687083" y="2293661"/>
            <a:ext cx="1713180" cy="17131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DD24FA-08BA-5A34-F477-12B5F19BF14B}"/>
              </a:ext>
            </a:extLst>
          </p:cNvPr>
          <p:cNvSpPr txBox="1"/>
          <p:nvPr/>
        </p:nvSpPr>
        <p:spPr>
          <a:xfrm>
            <a:off x="1196631" y="1949946"/>
            <a:ext cx="153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Mass + 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ED117C25-906F-C664-3C33-1E235FE5DD96}"/>
              </a:ext>
            </a:extLst>
          </p:cNvPr>
          <p:cNvSpPr/>
          <p:nvPr/>
        </p:nvSpPr>
        <p:spPr>
          <a:xfrm rot="2739195">
            <a:off x="2778570" y="2734243"/>
            <a:ext cx="776011" cy="29238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FE0000"/>
              </a:highlight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49B0AAEF-F2BC-100B-9858-31216B6C2FDF}"/>
              </a:ext>
            </a:extLst>
          </p:cNvPr>
          <p:cNvSpPr/>
          <p:nvPr/>
        </p:nvSpPr>
        <p:spPr>
          <a:xfrm rot="5400000">
            <a:off x="2055859" y="4096565"/>
            <a:ext cx="721555" cy="60030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E5B413-91AF-3711-2AB8-4D5AB6ADA8EF}"/>
              </a:ext>
            </a:extLst>
          </p:cNvPr>
          <p:cNvSpPr txBox="1"/>
          <p:nvPr/>
        </p:nvSpPr>
        <p:spPr>
          <a:xfrm>
            <a:off x="1650096" y="5044451"/>
            <a:ext cx="153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½ M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•</a:t>
            </a:r>
            <a:r>
              <a:rPr lang="en-US" sz="3200" b="0" i="0" dirty="0">
                <a:solidFill>
                  <a:schemeClr val="bg1"/>
                </a:solidFill>
                <a:effectLst/>
              </a:rPr>
              <a:t>V</a:t>
            </a:r>
            <a:r>
              <a:rPr lang="en-US" sz="3200" baseline="30000" dirty="0">
                <a:solidFill>
                  <a:schemeClr val="bg1"/>
                </a:solidFill>
              </a:rPr>
              <a:t>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141A5489-4CEF-4B59-E886-98C024FC615A}"/>
              </a:ext>
            </a:extLst>
          </p:cNvPr>
          <p:cNvSpPr/>
          <p:nvPr/>
        </p:nvSpPr>
        <p:spPr>
          <a:xfrm>
            <a:off x="3334109" y="5036686"/>
            <a:ext cx="721555" cy="60030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002F98-E922-AD3A-0188-B31385E7FF0C}"/>
              </a:ext>
            </a:extLst>
          </p:cNvPr>
          <p:cNvSpPr txBox="1"/>
          <p:nvPr/>
        </p:nvSpPr>
        <p:spPr>
          <a:xfrm>
            <a:off x="4172128" y="4854113"/>
            <a:ext cx="3989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% Kinetic Energy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as Optical Energy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C081D8-AFB0-73DD-B889-B8188B7F47D8}"/>
              </a:ext>
            </a:extLst>
          </p:cNvPr>
          <p:cNvSpPr txBox="1"/>
          <p:nvPr/>
        </p:nvSpPr>
        <p:spPr>
          <a:xfrm>
            <a:off x="5130747" y="2423053"/>
            <a:ext cx="1930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% OE in LAC filter</a:t>
            </a:r>
          </a:p>
        </p:txBody>
      </p:sp>
      <p:sp>
        <p:nvSpPr>
          <p:cNvPr id="29" name="Donut 28">
            <a:extLst>
              <a:ext uri="{FF2B5EF4-FFF2-40B4-BE49-F238E27FC236}">
                <a16:creationId xmlns:a16="http://schemas.microsoft.com/office/drawing/2014/main" id="{7C9BD5CF-6105-7840-2DCD-E54528D8B253}"/>
              </a:ext>
            </a:extLst>
          </p:cNvPr>
          <p:cNvSpPr/>
          <p:nvPr/>
        </p:nvSpPr>
        <p:spPr bwMode="auto">
          <a:xfrm>
            <a:off x="4759539" y="2030394"/>
            <a:ext cx="2672922" cy="1823802"/>
          </a:xfrm>
          <a:prstGeom prst="donut">
            <a:avLst>
              <a:gd name="adj" fmla="val 4305"/>
            </a:avLst>
          </a:prstGeom>
          <a:solidFill>
            <a:srgbClr val="782E0D"/>
          </a:solidFill>
          <a:ln w="9525" cap="flat" cmpd="sng" algn="ctr">
            <a:solidFill>
              <a:srgbClr val="782E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0BF449-39E8-580E-2C3E-4477AE95410F}"/>
              </a:ext>
            </a:extLst>
          </p:cNvPr>
          <p:cNvSpPr txBox="1"/>
          <p:nvPr/>
        </p:nvSpPr>
        <p:spPr>
          <a:xfrm>
            <a:off x="8386945" y="2150815"/>
            <a:ext cx="2547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Do different minerals / rock types change this fraction? </a:t>
            </a: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309CF02D-4BDA-F036-8CFB-78E9FC014EF1}"/>
              </a:ext>
            </a:extLst>
          </p:cNvPr>
          <p:cNvSpPr/>
          <p:nvPr/>
        </p:nvSpPr>
        <p:spPr bwMode="auto">
          <a:xfrm>
            <a:off x="7359123" y="2319494"/>
            <a:ext cx="963553" cy="267631"/>
          </a:xfrm>
          <a:prstGeom prst="rightArrow">
            <a:avLst/>
          </a:prstGeom>
          <a:solidFill>
            <a:srgbClr val="782E0D"/>
          </a:solidFill>
          <a:ln w="9525" cap="flat" cmpd="sng" algn="ctr">
            <a:solidFill>
              <a:srgbClr val="782E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5252E819-F186-98FB-8645-77275604239B}"/>
              </a:ext>
            </a:extLst>
          </p:cNvPr>
          <p:cNvSpPr/>
          <p:nvPr/>
        </p:nvSpPr>
        <p:spPr bwMode="auto">
          <a:xfrm>
            <a:off x="4215058" y="4489753"/>
            <a:ext cx="3897995" cy="1833552"/>
          </a:xfrm>
          <a:prstGeom prst="donut">
            <a:avLst>
              <a:gd name="adj" fmla="val 4305"/>
            </a:avLst>
          </a:prstGeom>
          <a:solidFill>
            <a:srgbClr val="7030A0"/>
          </a:solidFill>
          <a:ln w="9525" cap="flat" cmpd="sng" algn="ctr">
            <a:solidFill>
              <a:srgbClr val="782E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68EECAD0-3A6A-2B9C-2B02-794D520B7529}"/>
              </a:ext>
            </a:extLst>
          </p:cNvPr>
          <p:cNvSpPr/>
          <p:nvPr/>
        </p:nvSpPr>
        <p:spPr>
          <a:xfrm rot="16200000">
            <a:off x="5763145" y="3918404"/>
            <a:ext cx="721555" cy="60030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EA73B905-5585-38B3-A1FA-72A3D14FB206}"/>
              </a:ext>
            </a:extLst>
          </p:cNvPr>
          <p:cNvSpPr/>
          <p:nvPr/>
        </p:nvSpPr>
        <p:spPr bwMode="auto">
          <a:xfrm>
            <a:off x="7432461" y="6072295"/>
            <a:ext cx="963553" cy="267631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rgbClr val="782E0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2E6E46-5211-E347-3931-0228926D4F87}"/>
              </a:ext>
            </a:extLst>
          </p:cNvPr>
          <p:cNvSpPr txBox="1"/>
          <p:nvPr/>
        </p:nvSpPr>
        <p:spPr>
          <a:xfrm>
            <a:off x="8386945" y="5481444"/>
            <a:ext cx="423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Luminous Efficiency </a:t>
            </a:r>
          </a:p>
          <a:p>
            <a:r>
              <a:rPr lang="en-US" sz="2800" dirty="0">
                <a:solidFill>
                  <a:schemeClr val="bg1"/>
                </a:solidFill>
              </a:rPr>
              <a:t>(Popova et al. 2019)</a:t>
            </a:r>
          </a:p>
        </p:txBody>
      </p:sp>
    </p:spTree>
    <p:extLst>
      <p:ext uri="{BB962C8B-B14F-4D97-AF65-F5344CB8AC3E}">
        <p14:creationId xmlns:p14="http://schemas.microsoft.com/office/powerpoint/2010/main" val="67837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B9B6-90A4-62F7-586F-34E0B00A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Mars Surface = Venus 100 km Up?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CCEDA-60B2-4E27-41A0-9890BDE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66050436-0880-0300-B3C3-D6214D66D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6621"/>
            <a:ext cx="1191247" cy="1226984"/>
          </a:xfrm>
          <a:prstGeom prst="rect">
            <a:avLst/>
          </a:prstGeom>
        </p:spPr>
      </p:pic>
      <p:pic>
        <p:nvPicPr>
          <p:cNvPr id="8194" name="Picture 2" descr="Mosaic of the Valles Marineris hemisphere of Mars projected into point perspective, a view similar to that which one would see from a spacecraft.">
            <a:extLst>
              <a:ext uri="{FF2B5EF4-FFF2-40B4-BE49-F238E27FC236}">
                <a16:creationId xmlns:a16="http://schemas.microsoft.com/office/drawing/2014/main" id="{ADC2C7C0-D6E6-B97F-0B12-98DFEF573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462" r="25" b="55386"/>
          <a:stretch/>
        </p:blipFill>
        <p:spPr bwMode="auto">
          <a:xfrm>
            <a:off x="1241865" y="4816451"/>
            <a:ext cx="4335455" cy="204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enus from Mariner 10">
            <a:extLst>
              <a:ext uri="{FF2B5EF4-FFF2-40B4-BE49-F238E27FC236}">
                <a16:creationId xmlns:a16="http://schemas.microsoft.com/office/drawing/2014/main" id="{718BFBE7-2075-0398-92E7-6496EB49A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43"/>
          <a:stretch/>
        </p:blipFill>
        <p:spPr bwMode="auto">
          <a:xfrm>
            <a:off x="6614681" y="4557932"/>
            <a:ext cx="4496138" cy="23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2243F3-A093-9EE9-2C4E-302CF45DADB4}"/>
              </a:ext>
            </a:extLst>
          </p:cNvPr>
          <p:cNvSpPr/>
          <p:nvPr/>
        </p:nvSpPr>
        <p:spPr>
          <a:xfrm>
            <a:off x="4621096" y="6488668"/>
            <a:ext cx="2949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Open Sans" panose="020F0502020204030204" pitchFamily="34" charset="0"/>
              </a:rPr>
              <a:t>Credit: NASA/JPL-Caltech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6039E-A78E-D22F-4DCF-73A1B137DB92}"/>
              </a:ext>
            </a:extLst>
          </p:cNvPr>
          <p:cNvSpPr txBox="1"/>
          <p:nvPr/>
        </p:nvSpPr>
        <p:spPr>
          <a:xfrm>
            <a:off x="1012874" y="1477108"/>
            <a:ext cx="38264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u="sng" dirty="0">
                <a:solidFill>
                  <a:schemeClr val="bg1"/>
                </a:solidFill>
              </a:rPr>
              <a:t>95% CO</a:t>
            </a:r>
            <a:r>
              <a:rPr lang="en-US" sz="3600" u="sng" baseline="-25000" dirty="0">
                <a:solidFill>
                  <a:schemeClr val="bg1"/>
                </a:solidFill>
              </a:rPr>
              <a:t>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2.6% N</a:t>
            </a:r>
            <a:r>
              <a:rPr lang="en-US" sz="3600" baseline="-25000" dirty="0">
                <a:solidFill>
                  <a:schemeClr val="bg1"/>
                </a:solidFill>
              </a:rPr>
              <a:t>2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1.9% 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0.16% O</a:t>
            </a:r>
            <a:r>
              <a:rPr lang="en-US" sz="3600" baseline="-25000" dirty="0">
                <a:solidFill>
                  <a:schemeClr val="bg1"/>
                </a:solidFill>
              </a:rPr>
              <a:t>2</a:t>
            </a: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0.06% CO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u="sng" dirty="0">
                <a:solidFill>
                  <a:schemeClr val="bg1"/>
                </a:solidFill>
              </a:rPr>
              <a:t>~5-8 mbar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DCD41-2BED-5660-88CB-9A10A455A851}"/>
              </a:ext>
            </a:extLst>
          </p:cNvPr>
          <p:cNvSpPr txBox="1"/>
          <p:nvPr/>
        </p:nvSpPr>
        <p:spPr>
          <a:xfrm>
            <a:off x="7352714" y="1416150"/>
            <a:ext cx="3826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u="sng" dirty="0">
                <a:solidFill>
                  <a:schemeClr val="bg1"/>
                </a:solidFill>
              </a:rPr>
              <a:t>96.5% CO</a:t>
            </a:r>
            <a:r>
              <a:rPr lang="en-US" sz="3600" u="sng" baseline="-25000" dirty="0">
                <a:solidFill>
                  <a:schemeClr val="bg1"/>
                </a:solidFill>
              </a:rPr>
              <a:t>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3.5% N</a:t>
            </a:r>
            <a:r>
              <a:rPr lang="en-US" sz="3600" baseline="-25000" dirty="0">
                <a:solidFill>
                  <a:schemeClr val="bg1"/>
                </a:solidFill>
              </a:rPr>
              <a:t>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Trace others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u="sng" dirty="0">
                <a:solidFill>
                  <a:schemeClr val="bg1"/>
                </a:solidFill>
              </a:rPr>
              <a:t>~1 mbar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5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4B9B6-90A4-62F7-586F-34E0B00A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ChemCam Data: Calculate % in LAC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CCEDA-60B2-4E27-41A0-9890BDE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52E3BB-2D6E-6D94-7016-BF0114E5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62" y="1690688"/>
            <a:ext cx="9886675" cy="3941885"/>
          </a:xfrm>
          <a:prstGeom prst="rect">
            <a:avLst/>
          </a:prstGeom>
        </p:spPr>
      </p:pic>
      <p:pic>
        <p:nvPicPr>
          <p:cNvPr id="8" name="Picture 7" descr="A picture containing device&#10;&#10;Description automatically generated">
            <a:extLst>
              <a:ext uri="{FF2B5EF4-FFF2-40B4-BE49-F238E27FC236}">
                <a16:creationId xmlns:a16="http://schemas.microsoft.com/office/drawing/2014/main" id="{7755AC16-6357-95C6-48C3-E9038DC5A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76621"/>
            <a:ext cx="1191247" cy="12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8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37F1D8-08DB-A83A-C882-AE9602401175}"/>
              </a:ext>
            </a:extLst>
          </p:cNvPr>
          <p:cNvSpPr/>
          <p:nvPr/>
        </p:nvSpPr>
        <p:spPr>
          <a:xfrm>
            <a:off x="2930611" y="2048733"/>
            <a:ext cx="6330777" cy="4206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4B9B6-90A4-62F7-586F-34E0B00A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fraction of energy at </a:t>
            </a:r>
            <a:r>
              <a:rPr lang="en-US" i="1" dirty="0" err="1">
                <a:solidFill>
                  <a:schemeClr val="bg1"/>
                </a:solidFill>
              </a:rPr>
              <a:t>f</a:t>
            </a:r>
            <a:r>
              <a:rPr lang="en-US" i="1" baseline="-25000" dirty="0" err="1">
                <a:solidFill>
                  <a:schemeClr val="bg1"/>
                </a:solidFill>
              </a:rPr>
              <a:t>OI</a:t>
            </a:r>
            <a:r>
              <a:rPr lang="en-US" dirty="0">
                <a:solidFill>
                  <a:schemeClr val="bg1"/>
                </a:solidFill>
              </a:rPr>
              <a:t> is &gt; 4%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CCEDA-60B2-4E27-41A0-9890BDE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E14F-0832-3F49-9DDF-6D0DE6DC085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8466B46C-6508-6993-35CF-F4A79CE3B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68" y="2452880"/>
            <a:ext cx="5848461" cy="339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21BD861-DC05-E52D-04DB-6F61167C1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"/>
          <a:stretch/>
        </p:blipFill>
        <p:spPr bwMode="auto">
          <a:xfrm>
            <a:off x="216043" y="1690688"/>
            <a:ext cx="2473409" cy="195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0A242B-E1E5-3FB6-5D5D-40873C75EF7F}"/>
              </a:ext>
            </a:extLst>
          </p:cNvPr>
          <p:cNvSpPr/>
          <p:nvPr/>
        </p:nvSpPr>
        <p:spPr>
          <a:xfrm>
            <a:off x="488774" y="3633956"/>
            <a:ext cx="3163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F0502020204030204" pitchFamily="34" charset="0"/>
              </a:rPr>
              <a:t>Llanite (Mindat)</a:t>
            </a:r>
          </a:p>
          <a:p>
            <a:endParaRPr lang="en-US" dirty="0">
              <a:solidFill>
                <a:schemeClr val="bg1"/>
              </a:solidFill>
              <a:latin typeface="Open Sans" panose="020F0502020204030204" pitchFamily="34" charset="0"/>
            </a:endParaRPr>
          </a:p>
          <a:p>
            <a:r>
              <a:rPr lang="en-US" b="0" i="0" dirty="0">
                <a:solidFill>
                  <a:schemeClr val="bg1"/>
                </a:solidFill>
                <a:effectLst/>
              </a:rPr>
              <a:t>(Mg</a:t>
            </a:r>
            <a:r>
              <a:rPr lang="en-US" b="0" i="0" baseline="30000" dirty="0">
                <a:solidFill>
                  <a:schemeClr val="bg1"/>
                </a:solidFill>
                <a:effectLst/>
              </a:rPr>
              <a:t>2+</a:t>
            </a:r>
            <a:r>
              <a:rPr lang="en-US" b="0" i="0" dirty="0">
                <a:solidFill>
                  <a:schemeClr val="bg1"/>
                </a:solidFill>
                <a:effectLst/>
              </a:rPr>
              <a:t>, Fe</a:t>
            </a:r>
            <a:r>
              <a:rPr lang="en-US" b="0" i="0" baseline="30000" dirty="0">
                <a:solidFill>
                  <a:schemeClr val="bg1"/>
                </a:solidFill>
                <a:effectLst/>
              </a:rPr>
              <a:t>2+</a:t>
            </a:r>
            <a:r>
              <a:rPr lang="en-US" b="0" i="0" dirty="0">
                <a:solidFill>
                  <a:schemeClr val="bg1"/>
                </a:solidFill>
                <a:effectLst/>
              </a:rPr>
              <a:t>)</a:t>
            </a:r>
            <a:r>
              <a:rPr lang="en-US" b="0" i="0" baseline="-25000" dirty="0">
                <a:solidFill>
                  <a:schemeClr val="bg1"/>
                </a:solidFill>
                <a:effectLst/>
              </a:rPr>
              <a:t>2</a:t>
            </a:r>
            <a:r>
              <a:rPr lang="en-US" b="0" i="0" dirty="0">
                <a:solidFill>
                  <a:schemeClr val="bg1"/>
                </a:solidFill>
                <a:effectLst/>
              </a:rPr>
              <a:t>SiO</a:t>
            </a:r>
            <a:r>
              <a:rPr lang="en-US" b="0" i="0" baseline="-25000" dirty="0">
                <a:solidFill>
                  <a:schemeClr val="bg1"/>
                </a:solidFill>
                <a:effectLst/>
              </a:rPr>
              <a:t>4</a:t>
            </a:r>
            <a:r>
              <a:rPr lang="en-US" b="0" i="0" dirty="0">
                <a:solidFill>
                  <a:schemeClr val="bg1"/>
                </a:solidFill>
                <a:effectLst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6F2E3F-992B-1709-02EE-E95076D9976F}"/>
              </a:ext>
            </a:extLst>
          </p:cNvPr>
          <p:cNvSpPr/>
          <p:nvPr/>
        </p:nvSpPr>
        <p:spPr>
          <a:xfrm>
            <a:off x="9502545" y="1684622"/>
            <a:ext cx="316362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Olivine: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</a:rPr>
              <a:t>(Mg</a:t>
            </a:r>
            <a:r>
              <a:rPr lang="en-US" b="0" i="0" baseline="30000" dirty="0">
                <a:solidFill>
                  <a:schemeClr val="bg1"/>
                </a:solidFill>
                <a:effectLst/>
              </a:rPr>
              <a:t>2+</a:t>
            </a:r>
            <a:r>
              <a:rPr lang="en-US" b="0" i="0" dirty="0">
                <a:solidFill>
                  <a:schemeClr val="bg1"/>
                </a:solidFill>
                <a:effectLst/>
              </a:rPr>
              <a:t>, Fe</a:t>
            </a:r>
            <a:r>
              <a:rPr lang="en-US" b="0" i="0" baseline="30000" dirty="0">
                <a:solidFill>
                  <a:schemeClr val="bg1"/>
                </a:solidFill>
                <a:effectLst/>
              </a:rPr>
              <a:t>2+</a:t>
            </a:r>
            <a:r>
              <a:rPr lang="en-US" b="0" i="0" dirty="0">
                <a:solidFill>
                  <a:schemeClr val="bg1"/>
                </a:solidFill>
                <a:effectLst/>
              </a:rPr>
              <a:t>)</a:t>
            </a:r>
            <a:r>
              <a:rPr lang="en-US" b="0" i="0" baseline="-25000" dirty="0">
                <a:solidFill>
                  <a:schemeClr val="bg1"/>
                </a:solidFill>
                <a:effectLst/>
              </a:rPr>
              <a:t>2</a:t>
            </a:r>
            <a:r>
              <a:rPr lang="en-US" b="0" i="0" dirty="0">
                <a:solidFill>
                  <a:schemeClr val="bg1"/>
                </a:solidFill>
                <a:effectLst/>
              </a:rPr>
              <a:t>SiO</a:t>
            </a:r>
            <a:r>
              <a:rPr lang="en-US" b="0" i="0" baseline="-25000" dirty="0">
                <a:solidFill>
                  <a:schemeClr val="bg1"/>
                </a:solidFill>
                <a:effectLst/>
              </a:rPr>
              <a:t>4</a:t>
            </a:r>
            <a:endParaRPr lang="en-US" baseline="-25000" dirty="0">
              <a:solidFill>
                <a:schemeClr val="bg1"/>
              </a:solidFill>
            </a:endParaRPr>
          </a:p>
          <a:p>
            <a:endParaRPr lang="en-US" baseline="-25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Pyroxene: 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</a:rPr>
              <a:t>(Ca,Mg,Fe)</a:t>
            </a:r>
            <a:r>
              <a:rPr lang="en-US" b="0" i="0" baseline="-25000" dirty="0">
                <a:solidFill>
                  <a:schemeClr val="bg1"/>
                </a:solidFill>
                <a:effectLst/>
              </a:rPr>
              <a:t>2</a:t>
            </a:r>
            <a:r>
              <a:rPr lang="en-US" b="0" i="0" dirty="0">
                <a:solidFill>
                  <a:schemeClr val="bg1"/>
                </a:solidFill>
                <a:effectLst/>
              </a:rPr>
              <a:t>Si</a:t>
            </a:r>
            <a:r>
              <a:rPr lang="en-US" b="0" i="0" baseline="-25000" dirty="0">
                <a:solidFill>
                  <a:schemeClr val="bg1"/>
                </a:solidFill>
                <a:effectLst/>
              </a:rPr>
              <a:t>2</a:t>
            </a:r>
            <a:r>
              <a:rPr lang="en-US" b="0" i="0" dirty="0">
                <a:solidFill>
                  <a:schemeClr val="bg1"/>
                </a:solidFill>
                <a:effectLst/>
              </a:rPr>
              <a:t>O</a:t>
            </a:r>
            <a:r>
              <a:rPr lang="en-US" b="0" i="0" baseline="-25000" dirty="0">
                <a:solidFill>
                  <a:schemeClr val="bg1"/>
                </a:solidFill>
                <a:effectLst/>
              </a:rPr>
              <a:t>6</a:t>
            </a:r>
          </a:p>
          <a:p>
            <a:endParaRPr lang="en-US" baseline="-25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Diopside:</a:t>
            </a:r>
          </a:p>
          <a:p>
            <a:r>
              <a:rPr lang="en-US" b="0" i="0" dirty="0">
                <a:solidFill>
                  <a:schemeClr val="bg1"/>
                </a:solidFill>
                <a:effectLst/>
              </a:rPr>
              <a:t>CaMgSi</a:t>
            </a:r>
            <a:r>
              <a:rPr lang="en-US" b="0" i="0" baseline="-25000" dirty="0">
                <a:solidFill>
                  <a:schemeClr val="bg1"/>
                </a:solidFill>
                <a:effectLst/>
              </a:rPr>
              <a:t>2</a:t>
            </a:r>
            <a:r>
              <a:rPr lang="en-US" b="0" i="0" dirty="0">
                <a:solidFill>
                  <a:schemeClr val="bg1"/>
                </a:solidFill>
                <a:effectLst/>
              </a:rPr>
              <a:t>O</a:t>
            </a:r>
            <a:r>
              <a:rPr lang="en-US" baseline="-25000" dirty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Chondrites + Achondrites:</a:t>
            </a:r>
          </a:p>
          <a:p>
            <a:r>
              <a:rPr lang="en-US" dirty="0">
                <a:solidFill>
                  <a:schemeClr val="bg1"/>
                </a:solidFill>
              </a:rPr>
              <a:t>Mostly olivine + pyroxene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CC3710-D1EA-BD87-0114-759469EE25FA}"/>
              </a:ext>
            </a:extLst>
          </p:cNvPr>
          <p:cNvSpPr/>
          <p:nvPr/>
        </p:nvSpPr>
        <p:spPr>
          <a:xfrm>
            <a:off x="9418941" y="5576621"/>
            <a:ext cx="3163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F0502020204030204" pitchFamily="34" charset="0"/>
              </a:rPr>
              <a:t>Iron-rich meteorites:</a:t>
            </a:r>
          </a:p>
          <a:p>
            <a:r>
              <a:rPr lang="en-US" dirty="0">
                <a:solidFill>
                  <a:schemeClr val="bg1"/>
                </a:solidFill>
                <a:latin typeface="Open Sans" panose="020F0502020204030204" pitchFamily="34" charset="0"/>
              </a:rPr>
              <a:t>Very little oxygen!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BDB2A701-C463-C35D-310B-1B25673D1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6621"/>
            <a:ext cx="1191247" cy="12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8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334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Roboto</vt:lpstr>
      <vt:lpstr>Office Theme</vt:lpstr>
      <vt:lpstr>Understanding Meteor Ablation in the Atmosphere of Venus</vt:lpstr>
      <vt:lpstr>Lightning on Planetary Bodies</vt:lpstr>
      <vt:lpstr>I Spy… A Lightning Flash? </vt:lpstr>
      <vt:lpstr>Excited Oxygen Triplet = &lt;1% of Blackbody </vt:lpstr>
      <vt:lpstr>~1-2 kg Meteors Do Not Emit as Blackbodies</vt:lpstr>
      <vt:lpstr>Determining Energy - fOI  </vt:lpstr>
      <vt:lpstr>Mars Surface = Venus 100 km Up? </vt:lpstr>
      <vt:lpstr>ChemCam Data: Calculate % in LAC filter</vt:lpstr>
      <vt:lpstr>The fraction of energy at fOI is &gt; 4%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Meteor Ablation in the Atmosphere of Venus</dc:title>
  <dc:creator>Microsoft Office User</dc:creator>
  <cp:lastModifiedBy>Coe, Michelle A - (macoe)</cp:lastModifiedBy>
  <cp:revision>25</cp:revision>
  <dcterms:created xsi:type="dcterms:W3CDTF">2023-04-04T04:51:20Z</dcterms:created>
  <dcterms:modified xsi:type="dcterms:W3CDTF">2023-04-14T21:29:39Z</dcterms:modified>
</cp:coreProperties>
</file>